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2" r:id="rId16"/>
    <p:sldId id="270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01" autoAdjust="0"/>
  </p:normalViewPr>
  <p:slideViewPr>
    <p:cSldViewPr snapToGrid="0">
      <p:cViewPr varScale="1">
        <p:scale>
          <a:sx n="88" d="100"/>
          <a:sy n="88" d="100"/>
        </p:scale>
        <p:origin x="14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FEDA-5E1B-493F-91D2-470FB7D04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5E1D4-6BC7-4405-AB3F-2E62A6612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1E5FE-4F98-4122-BE83-ECB104E62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440FC-771D-4508-9A37-A9047586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803C6-7FF5-44C7-96DC-6230F21A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8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A59D-769A-41BE-A5E3-8D9E4107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A6772-2B1D-440F-A54B-3A5357140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56B5F-0E91-4A8E-82CA-BD4ED420B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00C2B-21FF-43A6-88DE-2C6C964C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16797-0B72-4500-9376-819F9F2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294B99-75CC-4847-9618-60FB4CD91C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44276-2039-4A55-91A4-94AB9D279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0D557-0200-47D0-B183-3B5D8988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3689B-CBE9-494B-BB43-55B3C8BF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B513B-FC7A-410F-9FAD-87B9D9D2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DBAC-F804-4D25-840A-1C34DB52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A8A4B-5135-469B-85B7-BAF5CE394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A6084-17B8-44D2-BE42-E9BB0253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D1AA7-352A-4812-B154-68F8023BA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9C6C-D859-47E2-A4FF-00B54CA5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4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5B40-FFC2-4456-AF66-0A54DF39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E115B-1936-40CA-B23D-6B1E8E560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3816-7828-44EB-BC2B-7B7F35383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54BF-9106-4022-82B0-ABD4DE02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73B0-D563-421A-970C-7FEA998E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1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172D-59DE-48A1-AF85-8F7FF0AF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F5F75-B854-4832-90F0-C17D9D8D8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A2113-4448-4E95-8219-6F64BE77B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046D1-0FF9-4D29-84DD-D0B3DFBB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4C6F5-020E-430F-95FC-5AEB17441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C1303-E9DC-4AD2-9076-94FBC157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4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829B-78BE-4782-B694-6514B0F3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28370-5FFE-4F78-9EB2-8DF41F8C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80D77-22AB-47F4-8C12-E8FA285B7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1648F-3DD3-4918-A74E-DA9F06C8F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06AC4-3875-464A-BDCA-B959916E4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A904B-88AC-4614-AE26-24762F5F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EBB1C6-4E7A-427A-AFFB-7E066683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183CF-76E9-4FAE-AE04-BDAE54A1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1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2E83-6737-42B3-B6E3-65251691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EF632-07CE-499B-B57C-69E006EE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709AD-4E5C-4B94-8904-48495E16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A7119-559C-46BC-92B9-5266B9CF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8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23096-5540-47E4-970A-0E7D44F7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74357-3EB4-42A0-AC63-9F8CF781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D18FD-C4B8-47AF-858F-CB843D96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A079-8398-4BC3-A9CD-A417F557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3EE6-CE91-4B8F-8AEF-94D05416F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9BA1E-7FB1-4C9C-83E5-92F49836C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CCA31-D9ED-425A-840A-F7DEFF1C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4BE9E-9BE9-42CB-B3DC-043C4E4B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C7489-8A80-4A97-A877-6AFE23CB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5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5EE8-F786-4A04-906E-406B744E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50280-E62D-4838-AA0F-2E61B745A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34CD1-B803-4625-BCB5-1AD2AB2C6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4BCC9-DD70-43E0-9E91-4B3F0E11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6BA2B-703E-44C0-BFD4-1809795D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BCD36-3E54-4B9D-B018-5130BB0A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CC148-09C0-4363-BEF3-A7D3E4AD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D1B31-70D6-4F0E-B696-73B8EC920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8FAEA-1A46-4B56-89D5-18E9F3196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0E1C0-42E9-4123-8705-61017B65A4E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7FC28-D97C-4971-BAB5-1A61663DC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BDC51-3F37-44CA-989E-683C57AFC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84BC-1551-4918-9C1F-0AEE8ED0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6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rol4.com/solutions/products/cameras/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hyperlink" Target="https://anolytics.home.blog/2020/04/09/what-are-the-training-data-sets-used-to-train-the-ai-model-for-self-driving-cars/" TargetMode="External"/><Relationship Id="rId4" Type="http://schemas.openxmlformats.org/officeDocument/2006/relationships/hyperlink" Target="https://www.sun-sentinel.com/local/palm-beach/fl-missing-teen-boaters-friday-20150731-story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1.jpg"/><Relationship Id="rId10" Type="http://schemas.openxmlformats.org/officeDocument/2006/relationships/image" Target="../media/image19.jpg"/><Relationship Id="rId4" Type="http://schemas.openxmlformats.org/officeDocument/2006/relationships/image" Target="../media/image14.jpg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C623-6775-436A-AD1C-A242226BC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2011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study on object detection with deep neural network trained with low quality images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C14B4-BD3F-4A5A-9934-D23A17356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1150" y="4079875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Group # 18</a:t>
            </a:r>
          </a:p>
          <a:p>
            <a:pPr algn="r"/>
            <a:r>
              <a:rPr lang="en-US" dirty="0"/>
              <a:t>Yiming Bian</a:t>
            </a:r>
          </a:p>
        </p:txBody>
      </p:sp>
    </p:spTree>
    <p:extLst>
      <p:ext uri="{BB962C8B-B14F-4D97-AF65-F5344CB8AC3E}">
        <p14:creationId xmlns:p14="http://schemas.microsoft.com/office/powerpoint/2010/main" val="138629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1CBD-C7D5-40C3-93D4-7ACF5A4D1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3A722-4116-4738-8C00-56680BBA7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performance of current pretrained models on LQI is not good enough.</a:t>
            </a:r>
          </a:p>
        </p:txBody>
      </p:sp>
    </p:spTree>
    <p:extLst>
      <p:ext uri="{BB962C8B-B14F-4D97-AF65-F5344CB8AC3E}">
        <p14:creationId xmlns:p14="http://schemas.microsoft.com/office/powerpoint/2010/main" val="455437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C985-276A-4233-8563-35F06F2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Pretrained VS Poorly-trained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777A-DCDF-41A8-8806-6DB7A7B2A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Network: ResNet-18</a:t>
            </a:r>
          </a:p>
          <a:p>
            <a:r>
              <a:rPr lang="en-US" dirty="0"/>
              <a:t>Dataset: Low-quality images</a:t>
            </a:r>
          </a:p>
          <a:p>
            <a:r>
              <a:rPr lang="en-US" dirty="0"/>
              <a:t>Method: Compare the accuracy of predictions on test images</a:t>
            </a:r>
          </a:p>
          <a:p>
            <a:r>
              <a:rPr lang="en-US" dirty="0"/>
              <a:t>Conclusion: Prove the necessity of training on LQI to get better accuracy on object recognition in LQI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5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85EC-AE6D-4925-BA1C-B2EA4808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B0553-F38B-45C7-91FC-7840D11B6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003"/>
            <a:ext cx="10515600" cy="4351338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: Winner of The ImageNet Large Scale Visual Recognition Challenge(ILSVRC) in 2015</a:t>
            </a:r>
          </a:p>
          <a:p>
            <a:pPr marL="0" indent="0">
              <a:buNone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Kaiming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"Deep residual learning for image recognition."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2016. (Cited 110,000+)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25673-8CE6-4A85-A63A-23B7AA1F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27" y="2998905"/>
            <a:ext cx="5977103" cy="3433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AE24E-826A-4F95-80BF-BA5AE6776355}"/>
              </a:ext>
            </a:extLst>
          </p:cNvPr>
          <p:cNvSpPr txBox="1"/>
          <p:nvPr/>
        </p:nvSpPr>
        <p:spPr>
          <a:xfrm>
            <a:off x="115035" y="6611779"/>
            <a:ext cx="11961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Kang, </a:t>
            </a:r>
            <a:r>
              <a:rPr lang="en-US" sz="1000" dirty="0" err="1"/>
              <a:t>Dae</a:t>
            </a:r>
            <a:r>
              <a:rPr lang="en-US" sz="1000" dirty="0"/>
              <a:t>-Young &amp; Duong, </a:t>
            </a:r>
            <a:r>
              <a:rPr lang="en-US" sz="1000" dirty="0" err="1"/>
              <a:t>Hieu</a:t>
            </a:r>
            <a:r>
              <a:rPr lang="en-US" sz="1000" dirty="0"/>
              <a:t> &amp; Park, Jung-</a:t>
            </a:r>
            <a:r>
              <a:rPr lang="en-US" sz="1000" dirty="0" err="1"/>
              <a:t>Chul</a:t>
            </a:r>
            <a:r>
              <a:rPr lang="en-US" sz="1000" dirty="0"/>
              <a:t>. (2020). Application of Deep Learning in Dentistry and Implantology. The Korean Academy of Oral and Maxillofacial Implantology. 24. 148-181. 10.32542/implantology.202015. </a:t>
            </a:r>
          </a:p>
        </p:txBody>
      </p:sp>
    </p:spTree>
    <p:extLst>
      <p:ext uri="{BB962C8B-B14F-4D97-AF65-F5344CB8AC3E}">
        <p14:creationId xmlns:p14="http://schemas.microsoft.com/office/powerpoint/2010/main" val="263616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82CE-68F7-4923-968E-015BC124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2994-9D32-4B39-8A3E-633154313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Parent Set: ImageNet</a:t>
            </a:r>
          </a:p>
          <a:p>
            <a:r>
              <a:rPr lang="en-US" dirty="0"/>
              <a:t>Randomly select 5 objects: </a:t>
            </a:r>
          </a:p>
        </p:txBody>
      </p:sp>
      <p:pic>
        <p:nvPicPr>
          <p:cNvPr id="5" name="Picture 4" descr="A yellow bird on a branch&#10;&#10;Description automatically generated with low confidence">
            <a:extLst>
              <a:ext uri="{FF2B5EF4-FFF2-40B4-BE49-F238E27FC236}">
                <a16:creationId xmlns:a16="http://schemas.microsoft.com/office/drawing/2014/main" id="{EA0F01AC-9D80-4ABF-B3C8-651AE8DBB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62" y="2839789"/>
            <a:ext cx="1531943" cy="1914929"/>
          </a:xfrm>
          <a:prstGeom prst="rect">
            <a:avLst/>
          </a:prstGeom>
        </p:spPr>
      </p:pic>
      <p:pic>
        <p:nvPicPr>
          <p:cNvPr id="7" name="Picture 6" descr="A hamster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DCA4997E-3BF4-43D1-AE0F-096CC637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175" y="2839789"/>
            <a:ext cx="1620030" cy="1914929"/>
          </a:xfrm>
          <a:prstGeom prst="rect">
            <a:avLst/>
          </a:prstGeom>
        </p:spPr>
      </p:pic>
      <p:pic>
        <p:nvPicPr>
          <p:cNvPr id="9" name="Picture 8" descr="A close-up of a computer mouse&#10;&#10;Description automatically generated with medium confidence">
            <a:extLst>
              <a:ext uri="{FF2B5EF4-FFF2-40B4-BE49-F238E27FC236}">
                <a16:creationId xmlns:a16="http://schemas.microsoft.com/office/drawing/2014/main" id="{9EB2E9DB-934B-4644-B6EB-4C703D1A6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39" y="2828426"/>
            <a:ext cx="1937653" cy="1937653"/>
          </a:xfrm>
          <a:prstGeom prst="rect">
            <a:avLst/>
          </a:prstGeom>
        </p:spPr>
      </p:pic>
      <p:pic>
        <p:nvPicPr>
          <p:cNvPr id="11" name="Picture 10" descr="A picture containing indoor, cup, plant, vessel&#10;&#10;Description automatically generated">
            <a:extLst>
              <a:ext uri="{FF2B5EF4-FFF2-40B4-BE49-F238E27FC236}">
                <a16:creationId xmlns:a16="http://schemas.microsoft.com/office/drawing/2014/main" id="{C6F6FD94-2136-4C93-8803-F9FE8E83A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27" y="2773427"/>
            <a:ext cx="1793386" cy="1992651"/>
          </a:xfrm>
          <a:prstGeom prst="rect">
            <a:avLst/>
          </a:prstGeom>
        </p:spPr>
      </p:pic>
      <p:pic>
        <p:nvPicPr>
          <p:cNvPr id="13" name="Picture 12" descr="A picture containing music, piano, wooden, wood&#10;&#10;Description automatically generated">
            <a:extLst>
              <a:ext uri="{FF2B5EF4-FFF2-40B4-BE49-F238E27FC236}">
                <a16:creationId xmlns:a16="http://schemas.microsoft.com/office/drawing/2014/main" id="{538364CC-FF03-46E6-80A1-E60C9A8CC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48" y="2611690"/>
            <a:ext cx="1506149" cy="2316123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E59B739-A3C7-4418-B2AE-DADF2BA44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13517"/>
              </p:ext>
            </p:extLst>
          </p:nvPr>
        </p:nvGraphicFramePr>
        <p:xfrm>
          <a:off x="803961" y="5131746"/>
          <a:ext cx="10641936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3656">
                  <a:extLst>
                    <a:ext uri="{9D8B030D-6E8A-4147-A177-3AD203B41FA5}">
                      <a16:colId xmlns:a16="http://schemas.microsoft.com/office/drawing/2014/main" val="1827508895"/>
                    </a:ext>
                  </a:extLst>
                </a:gridCol>
                <a:gridCol w="1773656">
                  <a:extLst>
                    <a:ext uri="{9D8B030D-6E8A-4147-A177-3AD203B41FA5}">
                      <a16:colId xmlns:a16="http://schemas.microsoft.com/office/drawing/2014/main" val="3964849732"/>
                    </a:ext>
                  </a:extLst>
                </a:gridCol>
                <a:gridCol w="1773656">
                  <a:extLst>
                    <a:ext uri="{9D8B030D-6E8A-4147-A177-3AD203B41FA5}">
                      <a16:colId xmlns:a16="http://schemas.microsoft.com/office/drawing/2014/main" val="1895909244"/>
                    </a:ext>
                  </a:extLst>
                </a:gridCol>
                <a:gridCol w="1773656">
                  <a:extLst>
                    <a:ext uri="{9D8B030D-6E8A-4147-A177-3AD203B41FA5}">
                      <a16:colId xmlns:a16="http://schemas.microsoft.com/office/drawing/2014/main" val="2012506114"/>
                    </a:ext>
                  </a:extLst>
                </a:gridCol>
                <a:gridCol w="1773656">
                  <a:extLst>
                    <a:ext uri="{9D8B030D-6E8A-4147-A177-3AD203B41FA5}">
                      <a16:colId xmlns:a16="http://schemas.microsoft.com/office/drawing/2014/main" val="465234939"/>
                    </a:ext>
                  </a:extLst>
                </a:gridCol>
                <a:gridCol w="1773656">
                  <a:extLst>
                    <a:ext uri="{9D8B030D-6E8A-4147-A177-3AD203B41FA5}">
                      <a16:colId xmlns:a16="http://schemas.microsoft.com/office/drawing/2014/main" val="367736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Object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goldfinch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hamster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frying pan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pitcher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upright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791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sample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535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92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2C7D-2E6F-4D49-85B2-CC4989CB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26F1D-8AB1-4F41-932D-69AFD069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19FB1-03A1-4644-93E3-12C1C4F2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2272322"/>
            <a:ext cx="10640910" cy="333422"/>
          </a:xfrm>
          <a:prstGeom prst="rect">
            <a:avLst/>
          </a:prstGeom>
        </p:spPr>
      </p:pic>
      <p:pic>
        <p:nvPicPr>
          <p:cNvPr id="7" name="Picture 6" descr="A yellow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84711500-3121-4A4B-90A3-87A5818F0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72" y="3567752"/>
            <a:ext cx="3464686" cy="2328269"/>
          </a:xfrm>
          <a:prstGeom prst="rect">
            <a:avLst/>
          </a:prstGeom>
        </p:spPr>
      </p:pic>
      <p:pic>
        <p:nvPicPr>
          <p:cNvPr id="9" name="Picture 8" descr="A bird sits on a branch&#10;&#10;Description automatically generated with medium confidence">
            <a:extLst>
              <a:ext uri="{FF2B5EF4-FFF2-40B4-BE49-F238E27FC236}">
                <a16:creationId xmlns:a16="http://schemas.microsoft.com/office/drawing/2014/main" id="{E688D77C-0352-4EB7-82A6-FD30E3FE0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128" y="2871467"/>
            <a:ext cx="2313214" cy="1554480"/>
          </a:xfrm>
          <a:prstGeom prst="rect">
            <a:avLst/>
          </a:prstGeom>
        </p:spPr>
      </p:pic>
      <p:pic>
        <p:nvPicPr>
          <p:cNvPr id="11" name="Picture 10" descr="A picture containing grass, outdoor, blurry&#10;&#10;Description automatically generated">
            <a:extLst>
              <a:ext uri="{FF2B5EF4-FFF2-40B4-BE49-F238E27FC236}">
                <a16:creationId xmlns:a16="http://schemas.microsoft.com/office/drawing/2014/main" id="{A3B31145-E9DD-4F18-B7E3-28BE9480A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841" y="2871467"/>
            <a:ext cx="2313214" cy="1554480"/>
          </a:xfrm>
          <a:prstGeom prst="rect">
            <a:avLst/>
          </a:prstGeom>
        </p:spPr>
      </p:pic>
      <p:pic>
        <p:nvPicPr>
          <p:cNvPr id="13" name="Picture 12" descr="A picture containing grass, outdoor, green&#10;&#10;Description automatically generated">
            <a:extLst>
              <a:ext uri="{FF2B5EF4-FFF2-40B4-BE49-F238E27FC236}">
                <a16:creationId xmlns:a16="http://schemas.microsoft.com/office/drawing/2014/main" id="{CFDAA22D-CCCE-4E3D-A2A2-D248D72EA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128" y="4859938"/>
            <a:ext cx="2306265" cy="1549810"/>
          </a:xfrm>
          <a:prstGeom prst="rect">
            <a:avLst/>
          </a:prstGeom>
        </p:spPr>
      </p:pic>
      <p:pic>
        <p:nvPicPr>
          <p:cNvPr id="15" name="Picture 14" descr="A picture containing green&#10;&#10;Description automatically generated">
            <a:extLst>
              <a:ext uri="{FF2B5EF4-FFF2-40B4-BE49-F238E27FC236}">
                <a16:creationId xmlns:a16="http://schemas.microsoft.com/office/drawing/2014/main" id="{F56B08BD-B78F-485F-B76C-73DD8E8B1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841" y="4855268"/>
            <a:ext cx="2313216" cy="15544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7448C3-6663-4FCC-9F1C-CF90C94E804A}"/>
              </a:ext>
            </a:extLst>
          </p:cNvPr>
          <p:cNvSpPr txBox="1"/>
          <p:nvPr/>
        </p:nvSpPr>
        <p:spPr>
          <a:xfrm>
            <a:off x="6234545" y="437621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m=0.1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5F75AA-529C-4AD8-9FD9-9D0EB5614299}"/>
              </a:ext>
            </a:extLst>
          </p:cNvPr>
          <p:cNvSpPr txBox="1"/>
          <p:nvPr/>
        </p:nvSpPr>
        <p:spPr>
          <a:xfrm>
            <a:off x="9131312" y="437621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m=0.2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17F71C-C942-406D-BA21-2D7A08231051}"/>
              </a:ext>
            </a:extLst>
          </p:cNvPr>
          <p:cNvSpPr txBox="1"/>
          <p:nvPr/>
        </p:nvSpPr>
        <p:spPr>
          <a:xfrm>
            <a:off x="6282615" y="638926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m=0.3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23525-EB07-4F12-8C9E-14F5F2D30C2B}"/>
              </a:ext>
            </a:extLst>
          </p:cNvPr>
          <p:cNvSpPr txBox="1"/>
          <p:nvPr/>
        </p:nvSpPr>
        <p:spPr>
          <a:xfrm>
            <a:off x="9205716" y="640974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m=0.4</a:t>
            </a:r>
          </a:p>
        </p:txBody>
      </p:sp>
    </p:spTree>
    <p:extLst>
      <p:ext uri="{BB962C8B-B14F-4D97-AF65-F5344CB8AC3E}">
        <p14:creationId xmlns:p14="http://schemas.microsoft.com/office/powerpoint/2010/main" val="150413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82CE-68F7-4923-968E-015BC124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Setup: Dataset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E59B739-A3C7-4418-B2AE-DADF2BA44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734141"/>
              </p:ext>
            </p:extLst>
          </p:nvPr>
        </p:nvGraphicFramePr>
        <p:xfrm>
          <a:off x="803961" y="2025819"/>
          <a:ext cx="10641936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3656">
                  <a:extLst>
                    <a:ext uri="{9D8B030D-6E8A-4147-A177-3AD203B41FA5}">
                      <a16:colId xmlns:a16="http://schemas.microsoft.com/office/drawing/2014/main" val="1827508895"/>
                    </a:ext>
                  </a:extLst>
                </a:gridCol>
                <a:gridCol w="1773656">
                  <a:extLst>
                    <a:ext uri="{9D8B030D-6E8A-4147-A177-3AD203B41FA5}">
                      <a16:colId xmlns:a16="http://schemas.microsoft.com/office/drawing/2014/main" val="3964849732"/>
                    </a:ext>
                  </a:extLst>
                </a:gridCol>
                <a:gridCol w="1773656">
                  <a:extLst>
                    <a:ext uri="{9D8B030D-6E8A-4147-A177-3AD203B41FA5}">
                      <a16:colId xmlns:a16="http://schemas.microsoft.com/office/drawing/2014/main" val="1895909244"/>
                    </a:ext>
                  </a:extLst>
                </a:gridCol>
                <a:gridCol w="1773656">
                  <a:extLst>
                    <a:ext uri="{9D8B030D-6E8A-4147-A177-3AD203B41FA5}">
                      <a16:colId xmlns:a16="http://schemas.microsoft.com/office/drawing/2014/main" val="2012506114"/>
                    </a:ext>
                  </a:extLst>
                </a:gridCol>
                <a:gridCol w="1773656">
                  <a:extLst>
                    <a:ext uri="{9D8B030D-6E8A-4147-A177-3AD203B41FA5}">
                      <a16:colId xmlns:a16="http://schemas.microsoft.com/office/drawing/2014/main" val="465234939"/>
                    </a:ext>
                  </a:extLst>
                </a:gridCol>
                <a:gridCol w="1773656">
                  <a:extLst>
                    <a:ext uri="{9D8B030D-6E8A-4147-A177-3AD203B41FA5}">
                      <a16:colId xmlns:a16="http://schemas.microsoft.com/office/drawing/2014/main" val="367736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Object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goldfinch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hamster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frying pan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pitcher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upright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791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sample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53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 of SNP sample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5,200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5,200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4,888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5,200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5,200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46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Subset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00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Training Set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Validation Set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81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355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9CC3-B565-4018-8C59-F91F92AB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Training Setups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3D138-2901-4325-A59D-53B566178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 Epoch: 25</a:t>
            </a:r>
          </a:p>
          <a:p>
            <a:pPr marL="0" indent="0">
              <a:buNone/>
            </a:pPr>
            <a:r>
              <a:rPr lang="en-US" dirty="0"/>
              <a:t>Batch size: 4</a:t>
            </a:r>
          </a:p>
          <a:p>
            <a:pPr marL="0" indent="0">
              <a:buNone/>
            </a:pPr>
            <a:r>
              <a:rPr lang="en-US" dirty="0"/>
              <a:t>Learning rate: 0.001, decayed by 1/10 every 7 epochs</a:t>
            </a:r>
          </a:p>
          <a:p>
            <a:pPr marL="0" indent="0">
              <a:buNone/>
            </a:pPr>
            <a:r>
              <a:rPr lang="en-US" dirty="0"/>
              <a:t>Loss function: cross entropy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PT model: “</a:t>
            </a:r>
            <a:r>
              <a:rPr lang="en-US" b="0" dirty="0" err="1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model_ft_SNP_small.pth</a:t>
            </a:r>
            <a:r>
              <a:rPr lang="en-US" dirty="0">
                <a:sym typeface="Wingdings" panose="05000000000000000000" pitchFamily="2" charset="2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7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4BB4-655F-4538-A9D9-B0606347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733CE-8A90-41F9-827B-FCECEDB1B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with the subset containing 150 samples of each object</a:t>
            </a:r>
          </a:p>
        </p:txBody>
      </p:sp>
      <p:graphicFrame>
        <p:nvGraphicFramePr>
          <p:cNvPr id="4" name="Table 16">
            <a:extLst>
              <a:ext uri="{FF2B5EF4-FFF2-40B4-BE49-F238E27FC236}">
                <a16:creationId xmlns:a16="http://schemas.microsoft.com/office/drawing/2014/main" id="{D35F7FB6-F77F-4C22-A138-62CC56F5E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942991"/>
              </p:ext>
            </p:extLst>
          </p:nvPr>
        </p:nvGraphicFramePr>
        <p:xfrm>
          <a:off x="4322344" y="2477735"/>
          <a:ext cx="3547312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3656">
                  <a:extLst>
                    <a:ext uri="{9D8B030D-6E8A-4147-A177-3AD203B41FA5}">
                      <a16:colId xmlns:a16="http://schemas.microsoft.com/office/drawing/2014/main" val="1827508895"/>
                    </a:ext>
                  </a:extLst>
                </a:gridCol>
                <a:gridCol w="1773656">
                  <a:extLst>
                    <a:ext uri="{9D8B030D-6E8A-4147-A177-3AD203B41FA5}">
                      <a16:colId xmlns:a16="http://schemas.microsoft.com/office/drawing/2014/main" val="3964849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791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Pretrained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87.2%-88%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53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90.8%-91.6%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6185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83ED4B-523D-4CA8-A820-AB48A14FB48C}"/>
              </a:ext>
            </a:extLst>
          </p:cNvPr>
          <p:cNvSpPr txBox="1"/>
          <p:nvPr/>
        </p:nvSpPr>
        <p:spPr>
          <a:xfrm>
            <a:off x="1088212" y="3786069"/>
            <a:ext cx="4568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</a:t>
            </a:r>
          </a:p>
          <a:p>
            <a:r>
              <a:rPr lang="en-US" dirty="0"/>
              <a:t>Prediction accuracy on images with SNP noises</a:t>
            </a:r>
          </a:p>
          <a:p>
            <a:r>
              <a:rPr lang="en-US" dirty="0"/>
              <a:t>increases by 3-4% with very little training time </a:t>
            </a:r>
          </a:p>
          <a:p>
            <a:r>
              <a:rPr lang="en-US" dirty="0"/>
              <a:t>and a very small training set.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50DCB-0BD6-4DCD-9B5E-C8641C3DEC1A}"/>
              </a:ext>
            </a:extLst>
          </p:cNvPr>
          <p:cNvSpPr txBox="1"/>
          <p:nvPr/>
        </p:nvSpPr>
        <p:spPr>
          <a:xfrm>
            <a:off x="6160219" y="3787329"/>
            <a:ext cx="5791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output size of the last fc layer is too small (5). </a:t>
            </a:r>
          </a:p>
          <a:p>
            <a:r>
              <a:rPr lang="en-US" dirty="0"/>
              <a:t>Even a random prediction has an expected accuracy of 20%.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range of noise level is conservative.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00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9978-14F5-44A2-BC53-220D6414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8BB23-C5BB-4585-AAE1-DC5BD0388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13866"/>
          </a:xfrm>
        </p:spPr>
        <p:txBody>
          <a:bodyPr/>
          <a:lstStyle/>
          <a:p>
            <a:r>
              <a:rPr lang="en-US" dirty="0"/>
              <a:t>To solve the disadvantages of this preliminary experiment:	</a:t>
            </a:r>
          </a:p>
          <a:p>
            <a:pPr lvl="1"/>
            <a:r>
              <a:rPr lang="en-US" dirty="0"/>
              <a:t>Include more categories, up to 1,000 (ImageNet), to decrease the expectation of a random prediction.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 Solid proof of the necessity of training on LQI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r>
              <a:rPr lang="en-US" dirty="0"/>
              <a:t>Expand the noise level, include more kinds of noises (SNP, Gaussian etc.) and test on different networks (VGG suite, </a:t>
            </a:r>
            <a:r>
              <a:rPr lang="en-US" dirty="0" err="1"/>
              <a:t>ResNet</a:t>
            </a:r>
            <a:r>
              <a:rPr lang="en-US" dirty="0"/>
              <a:t> suite etc.)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Explore the boundary of noise level that is recognizable to different networks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3744E0-2347-4CDC-9230-63814E2F13BA}"/>
              </a:ext>
            </a:extLst>
          </p:cNvPr>
          <p:cNvSpPr txBox="1">
            <a:spLocks/>
          </p:cNvSpPr>
          <p:nvPr/>
        </p:nvSpPr>
        <p:spPr>
          <a:xfrm>
            <a:off x="839460" y="4577633"/>
            <a:ext cx="10515600" cy="1528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Further ideas:	</a:t>
            </a:r>
          </a:p>
          <a:p>
            <a:pPr lvl="1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Define and experiment with different kinds of LQI (cropped, stained etc.) </a:t>
            </a:r>
          </a:p>
        </p:txBody>
      </p:sp>
    </p:spTree>
    <p:extLst>
      <p:ext uri="{BB962C8B-B14F-4D97-AF65-F5344CB8AC3E}">
        <p14:creationId xmlns:p14="http://schemas.microsoft.com/office/powerpoint/2010/main" val="61469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6B7-A1E3-46CC-AB14-19942CC0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751E-D478-427A-BDF3-494E0EF3A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7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48DB-3C3C-46B5-9A64-77399905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1694F-A1BC-4DE1-9D95-E56CD1312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#Low quality images(</a:t>
            </a:r>
            <a:r>
              <a:rPr lang="en-US" dirty="0">
                <a:solidFill>
                  <a:srgbClr val="FF0000"/>
                </a:solidFill>
              </a:rPr>
              <a:t>LQI</a:t>
            </a:r>
            <a:r>
              <a:rPr lang="en-US" dirty="0"/>
              <a:t>) &gt;&gt; #High quality images</a:t>
            </a:r>
          </a:p>
          <a:p>
            <a:r>
              <a:rPr lang="en-US" dirty="0"/>
              <a:t>Benefits of low-quality images</a:t>
            </a:r>
          </a:p>
          <a:p>
            <a:pPr lvl="1"/>
            <a:r>
              <a:rPr lang="en-US" dirty="0"/>
              <a:t>Smaller size -&gt; easier to process</a:t>
            </a:r>
          </a:p>
          <a:p>
            <a:pPr lvl="1"/>
            <a:r>
              <a:rPr lang="en-US" dirty="0"/>
              <a:t>Lower hardware requirement -&gt; more accessible, more applications</a:t>
            </a:r>
          </a:p>
        </p:txBody>
      </p:sp>
      <p:pic>
        <p:nvPicPr>
          <p:cNvPr id="1026" name="Picture 2" descr="Cameras">
            <a:extLst>
              <a:ext uri="{FF2B5EF4-FFF2-40B4-BE49-F238E27FC236}">
                <a16:creationId xmlns:a16="http://schemas.microsoft.com/office/drawing/2014/main" id="{87C06831-228B-4DC2-8F0E-9B7484E0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85" y="4061694"/>
            <a:ext cx="3407666" cy="20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38D9E9-DF71-4D4B-98FB-B5913598C3E8}"/>
              </a:ext>
            </a:extLst>
          </p:cNvPr>
          <p:cNvSpPr txBox="1"/>
          <p:nvPr/>
        </p:nvSpPr>
        <p:spPr>
          <a:xfrm>
            <a:off x="974214" y="6065459"/>
            <a:ext cx="2468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surveillance camera[1]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A0B4F-F0FF-45CA-BE75-0C0601CE9F31}"/>
              </a:ext>
            </a:extLst>
          </p:cNvPr>
          <p:cNvSpPr txBox="1"/>
          <p:nvPr/>
        </p:nvSpPr>
        <p:spPr>
          <a:xfrm>
            <a:off x="6738837" y="6452476"/>
            <a:ext cx="5572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Source: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https://www.control4.com/solutions/products/cameras/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Source: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https://www.sun-sentinel.com/local/palm-beach/fl-missing-teen-boaters-friday-20150731-story.html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Source: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https://anolytics.home.blog/2020/04/09/what-are-the-training-data-sets-used-to-train-the-ai-model-for-self-driving-cars/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Families won't stop looking for teens lost at sea as Coast Guard ends search  - South Florida Sun Sentinel - South Florida Sun-Sentinel">
            <a:extLst>
              <a:ext uri="{FF2B5EF4-FFF2-40B4-BE49-F238E27FC236}">
                <a16:creationId xmlns:a16="http://schemas.microsoft.com/office/drawing/2014/main" id="{A12C543B-E4C8-4D47-BAB9-71199CE8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71" y="4105353"/>
            <a:ext cx="3336357" cy="18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2C57C-222E-4087-9035-5EA4B325816C}"/>
              </a:ext>
            </a:extLst>
          </p:cNvPr>
          <p:cNvSpPr txBox="1"/>
          <p:nvPr/>
        </p:nvSpPr>
        <p:spPr>
          <a:xfrm>
            <a:off x="5340975" y="6084785"/>
            <a:ext cx="1757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rescue [2]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What are the Training Data Sets Used to Train the AI Model for Self Driving  Cars? – Data Annotation, Image Labeling Service For ML and AI">
            <a:extLst>
              <a:ext uri="{FF2B5EF4-FFF2-40B4-BE49-F238E27FC236}">
                <a16:creationId xmlns:a16="http://schemas.microsoft.com/office/drawing/2014/main" id="{AB3609BF-FDDD-4208-88E6-E2552CC0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8" y="4105353"/>
            <a:ext cx="3407366" cy="191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42C852-7881-4A4C-A3A1-3FDF1D1A340E}"/>
              </a:ext>
            </a:extLst>
          </p:cNvPr>
          <p:cNvSpPr txBox="1"/>
          <p:nvPr/>
        </p:nvSpPr>
        <p:spPr>
          <a:xfrm>
            <a:off x="9411325" y="608357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 [3]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74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B868-83D8-4643-B3BE-5A3E2A6FF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017A-EA8B-4C92-81DA-260144A9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the behavior of models trained on LQI training set on all-quality image testing set.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Compare the accuracy of these “poorly-trained”(</a:t>
            </a:r>
            <a:r>
              <a:rPr lang="en-US" dirty="0">
                <a:solidFill>
                  <a:srgbClr val="FF0000"/>
                </a:solidFill>
              </a:rPr>
              <a:t>PT</a:t>
            </a:r>
            <a:r>
              <a:rPr lang="en-US" dirty="0"/>
              <a:t>) models with off-the-shelf pretrained models on the same testing set: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E13CF-1492-434E-80A8-AD691099B55D}"/>
              </a:ext>
            </a:extLst>
          </p:cNvPr>
          <p:cNvSpPr txBox="1"/>
          <p:nvPr/>
        </p:nvSpPr>
        <p:spPr>
          <a:xfrm>
            <a:off x="889000" y="4083050"/>
            <a:ext cx="4864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If two accuracies are comparable, low-quality images are good enough for future training. Size of database can be reduced.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38259-90D9-4FA4-A0D9-A9F9E255A779}"/>
              </a:ext>
            </a:extLst>
          </p:cNvPr>
          <p:cNvSpPr txBox="1"/>
          <p:nvPr/>
        </p:nvSpPr>
        <p:spPr>
          <a:xfrm>
            <a:off x="5981700" y="4076700"/>
            <a:ext cx="5003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If the accuracy of “PT” model is much worse, we can explore a neural architecture that generates a comparable accuracy to pretrained models. Or claim the necessity to train a model to recognize low quality images.</a:t>
            </a:r>
          </a:p>
        </p:txBody>
      </p:sp>
    </p:spTree>
    <p:extLst>
      <p:ext uri="{BB962C8B-B14F-4D97-AF65-F5344CB8AC3E}">
        <p14:creationId xmlns:p14="http://schemas.microsoft.com/office/powerpoint/2010/main" val="288587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650A-888F-48E8-B4E0-B16ADCD3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Low-quality images(LQI)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3F4281-7220-4D70-8B7A-820360B0B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8017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Low quality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low resolution</a:t>
                </a:r>
              </a:p>
              <a:p>
                <a:r>
                  <a:rPr lang="en-US" dirty="0"/>
                  <a:t>Low quality:</a:t>
                </a:r>
              </a:p>
              <a:p>
                <a:pPr lvl="1"/>
                <a:r>
                  <a:rPr lang="en-US" dirty="0"/>
                  <a:t>Low resolution</a:t>
                </a:r>
              </a:p>
              <a:p>
                <a:pPr lvl="1"/>
                <a:r>
                  <a:rPr lang="en-US" dirty="0"/>
                  <a:t>Reflect part of the whole object</a:t>
                </a:r>
              </a:p>
              <a:p>
                <a:pPr lvl="1"/>
                <a:r>
                  <a:rPr lang="en-US" dirty="0"/>
                  <a:t>Contain wrong color information</a:t>
                </a:r>
              </a:p>
              <a:p>
                <a:pPr lvl="1"/>
                <a:r>
                  <a:rPr lang="en-US" dirty="0"/>
                  <a:t>Noise pixels or chunks</a:t>
                </a:r>
              </a:p>
              <a:p>
                <a:pPr marL="457200" lvl="1" indent="0">
                  <a:buNone/>
                </a:pPr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3F4281-7220-4D70-8B7A-820360B0B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80172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58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2D39D1D6-7F9A-44F6-87F0-BFFDA3AA9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86" y="49382"/>
            <a:ext cx="4284828" cy="2410216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AC7C7AF9-7541-4002-8C7B-BC60A7285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52" y="2579419"/>
            <a:ext cx="3251200" cy="1828800"/>
          </a:xfrm>
          <a:prstGeom prst="rect">
            <a:avLst/>
          </a:prstGeom>
        </p:spPr>
      </p:pic>
      <p:pic>
        <p:nvPicPr>
          <p:cNvPr id="6" name="Picture 5" descr="A picture containing text, tree, grass, outdoor&#10;&#10;Description automatically generated">
            <a:extLst>
              <a:ext uri="{FF2B5EF4-FFF2-40B4-BE49-F238E27FC236}">
                <a16:creationId xmlns:a16="http://schemas.microsoft.com/office/drawing/2014/main" id="{9FE48CDF-D00F-402E-8B7C-242E91DFE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036" y="2560369"/>
            <a:ext cx="1828800" cy="1828800"/>
          </a:xfrm>
          <a:prstGeom prst="rect">
            <a:avLst/>
          </a:prstGeom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93F5063-DA64-45C8-8D97-A7FE3E5B7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53" y="4776875"/>
            <a:ext cx="3251199" cy="1828800"/>
          </a:xfrm>
          <a:prstGeom prst="rect">
            <a:avLst/>
          </a:prstGeom>
        </p:spPr>
      </p:pic>
      <p:pic>
        <p:nvPicPr>
          <p:cNvPr id="10" name="Picture 9" descr="A picture containing text, tree, building&#10;&#10;Description automatically generated">
            <a:extLst>
              <a:ext uri="{FF2B5EF4-FFF2-40B4-BE49-F238E27FC236}">
                <a16:creationId xmlns:a16="http://schemas.microsoft.com/office/drawing/2014/main" id="{769BDFC9-1DE9-439E-B91F-6AF153D95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757" y="4776875"/>
            <a:ext cx="32512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EA1000-36B2-4877-B6CC-01C2EEFF7033}"/>
              </a:ext>
            </a:extLst>
          </p:cNvPr>
          <p:cNvSpPr txBox="1"/>
          <p:nvPr/>
        </p:nvSpPr>
        <p:spPr>
          <a:xfrm>
            <a:off x="8009814" y="106982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73115-B68E-409E-8E69-562BC3C8D948}"/>
              </a:ext>
            </a:extLst>
          </p:cNvPr>
          <p:cNvSpPr txBox="1"/>
          <p:nvPr/>
        </p:nvSpPr>
        <p:spPr>
          <a:xfrm>
            <a:off x="4589452" y="3309153"/>
            <a:ext cx="157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resolution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AB66B-B2FA-4735-A5CE-27DF6390ADF2}"/>
              </a:ext>
            </a:extLst>
          </p:cNvPr>
          <p:cNvSpPr txBox="1"/>
          <p:nvPr/>
        </p:nvSpPr>
        <p:spPr>
          <a:xfrm>
            <a:off x="9616364" y="3244334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evidence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71816-313B-4DFA-8DA8-EB82D702FF7C}"/>
              </a:ext>
            </a:extLst>
          </p:cNvPr>
          <p:cNvSpPr txBox="1"/>
          <p:nvPr/>
        </p:nvSpPr>
        <p:spPr>
          <a:xfrm>
            <a:off x="4589452" y="5461803"/>
            <a:ext cx="1423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Strange color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19FF0-A097-41E1-B901-179B080FAD53}"/>
              </a:ext>
            </a:extLst>
          </p:cNvPr>
          <p:cNvSpPr txBox="1"/>
          <p:nvPr/>
        </p:nvSpPr>
        <p:spPr>
          <a:xfrm>
            <a:off x="10455857" y="5506609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Chunk of noise</a:t>
            </a:r>
          </a:p>
        </p:txBody>
      </p:sp>
    </p:spTree>
    <p:extLst>
      <p:ext uri="{BB962C8B-B14F-4D97-AF65-F5344CB8AC3E}">
        <p14:creationId xmlns:p14="http://schemas.microsoft.com/office/powerpoint/2010/main" val="306961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B724-0770-464E-93AB-8029A5C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model on LQI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EDCDD-B6DD-461C-B1C4-9B5F96F5A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DNN: ResNet-18 (pretrained)</a:t>
            </a:r>
          </a:p>
          <a:p>
            <a:r>
              <a:rPr lang="en-US" dirty="0"/>
              <a:t>Three random images: Samoyed, crayfish and a bike for two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white dog sitt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5627C3C1-8FF8-411B-BCAF-46BB8BA09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1" y="3154863"/>
            <a:ext cx="3392450" cy="2661735"/>
          </a:xfrm>
          <a:prstGeom prst="rect">
            <a:avLst/>
          </a:prstGeom>
        </p:spPr>
      </p:pic>
      <p:pic>
        <p:nvPicPr>
          <p:cNvPr id="10" name="Picture 9" descr="A red and black bicycle&#10;&#10;Description automatically generated with medium confidence">
            <a:extLst>
              <a:ext uri="{FF2B5EF4-FFF2-40B4-BE49-F238E27FC236}">
                <a16:creationId xmlns:a16="http://schemas.microsoft.com/office/drawing/2014/main" id="{2F483C2A-2B38-4B18-AFE8-8A8E7D550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0" y="3429000"/>
            <a:ext cx="4173537" cy="1918378"/>
          </a:xfrm>
          <a:prstGeom prst="rect">
            <a:avLst/>
          </a:prstGeom>
        </p:spPr>
      </p:pic>
      <p:pic>
        <p:nvPicPr>
          <p:cNvPr id="13" name="Picture 12" descr="A picture containing invertebrate, arthropod, ground, outdoor&#10;&#10;Description automatically generated">
            <a:extLst>
              <a:ext uri="{FF2B5EF4-FFF2-40B4-BE49-F238E27FC236}">
                <a16:creationId xmlns:a16="http://schemas.microsoft.com/office/drawing/2014/main" id="{947E4762-292D-4C9B-BCB7-CCF3CE6B0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50" y="3371306"/>
            <a:ext cx="2971800" cy="2228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F183D7-1A3D-4D44-A512-CE733CE29058}"/>
              </a:ext>
            </a:extLst>
          </p:cNvPr>
          <p:cNvSpPr txBox="1"/>
          <p:nvPr/>
        </p:nvSpPr>
        <p:spPr>
          <a:xfrm>
            <a:off x="7994650" y="5570610"/>
            <a:ext cx="407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bicycle-built-for-two 0.997031569480896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128A7-3CC9-4649-A798-E4F4266CC9D3}"/>
              </a:ext>
            </a:extLst>
          </p:cNvPr>
          <p:cNvSpPr txBox="1"/>
          <p:nvPr/>
        </p:nvSpPr>
        <p:spPr>
          <a:xfrm>
            <a:off x="4274490" y="5755276"/>
            <a:ext cx="300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crayfish 0.9528104662895203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D398-73AC-4FA1-8E71-6B4C0E675327}"/>
              </a:ext>
            </a:extLst>
          </p:cNvPr>
          <p:cNvSpPr txBox="1"/>
          <p:nvPr/>
        </p:nvSpPr>
        <p:spPr>
          <a:xfrm>
            <a:off x="604986" y="5863742"/>
            <a:ext cx="314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Samoyed 0.8846215605735779</a:t>
            </a:r>
          </a:p>
        </p:txBody>
      </p:sp>
    </p:spTree>
    <p:extLst>
      <p:ext uri="{BB962C8B-B14F-4D97-AF65-F5344CB8AC3E}">
        <p14:creationId xmlns:p14="http://schemas.microsoft.com/office/powerpoint/2010/main" val="288580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7DF9-4158-4485-A4D4-460A791F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on LQI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E7EF-61DF-4F0E-B22E-E771F3C1E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275"/>
            <a:ext cx="10293350" cy="498476"/>
          </a:xfrm>
        </p:spPr>
        <p:txBody>
          <a:bodyPr/>
          <a:lstStyle/>
          <a:p>
            <a:r>
              <a:rPr lang="en-US" dirty="0"/>
              <a:t>Blur: level = 5, 10, 15, …, 50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white dog sitt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1B1ACB49-0E0C-4767-B724-056F1330D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2508250"/>
            <a:ext cx="1515053" cy="1188720"/>
          </a:xfrm>
          <a:prstGeom prst="rect">
            <a:avLst/>
          </a:prstGeom>
        </p:spPr>
      </p:pic>
      <p:pic>
        <p:nvPicPr>
          <p:cNvPr id="7" name="Picture 6" descr="A white dog sitting in the grass&#10;&#10;Description automatically generated with low confidence">
            <a:extLst>
              <a:ext uri="{FF2B5EF4-FFF2-40B4-BE49-F238E27FC236}">
                <a16:creationId xmlns:a16="http://schemas.microsoft.com/office/drawing/2014/main" id="{F592D913-E7E4-4939-81CC-CB156383B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50" y="2508250"/>
            <a:ext cx="1515054" cy="1188720"/>
          </a:xfrm>
          <a:prstGeom prst="rect">
            <a:avLst/>
          </a:prstGeom>
        </p:spPr>
      </p:pic>
      <p:pic>
        <p:nvPicPr>
          <p:cNvPr id="9" name="Picture 8" descr="A white rabbit on grass&#10;&#10;Description automatically generated with low confidence">
            <a:extLst>
              <a:ext uri="{FF2B5EF4-FFF2-40B4-BE49-F238E27FC236}">
                <a16:creationId xmlns:a16="http://schemas.microsoft.com/office/drawing/2014/main" id="{4ED30533-8E8C-4676-9986-3BFBB02EB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00" y="2503487"/>
            <a:ext cx="1515054" cy="1188720"/>
          </a:xfrm>
          <a:prstGeom prst="rect">
            <a:avLst/>
          </a:prstGeom>
        </p:spPr>
      </p:pic>
      <p:pic>
        <p:nvPicPr>
          <p:cNvPr id="11" name="Picture 10" descr="A picture containing invertebrate, arthropod, ground, outdoor&#10;&#10;Description automatically generated">
            <a:extLst>
              <a:ext uri="{FF2B5EF4-FFF2-40B4-BE49-F238E27FC236}">
                <a16:creationId xmlns:a16="http://schemas.microsoft.com/office/drawing/2014/main" id="{037F64B6-5B07-406F-81E3-EA44137FD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" y="4095750"/>
            <a:ext cx="1584960" cy="1188720"/>
          </a:xfrm>
          <a:prstGeom prst="rect">
            <a:avLst/>
          </a:prstGeom>
        </p:spPr>
      </p:pic>
      <p:pic>
        <p:nvPicPr>
          <p:cNvPr id="13" name="Picture 12" descr="A picture containing invertebrate, arthropod, ground, outdoor&#10;&#10;Description automatically generated">
            <a:extLst>
              <a:ext uri="{FF2B5EF4-FFF2-40B4-BE49-F238E27FC236}">
                <a16:creationId xmlns:a16="http://schemas.microsoft.com/office/drawing/2014/main" id="{4879020B-CBF9-4D7B-BFA2-78994C46B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44" y="4095750"/>
            <a:ext cx="1584960" cy="1188720"/>
          </a:xfrm>
          <a:prstGeom prst="rect">
            <a:avLst/>
          </a:prstGeom>
        </p:spPr>
      </p:pic>
      <p:pic>
        <p:nvPicPr>
          <p:cNvPr id="15" name="Picture 14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F8B4D1DE-36FA-4429-A504-40D387502A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47" y="4078287"/>
            <a:ext cx="1584960" cy="1188720"/>
          </a:xfrm>
          <a:prstGeom prst="rect">
            <a:avLst/>
          </a:prstGeom>
        </p:spPr>
      </p:pic>
      <p:pic>
        <p:nvPicPr>
          <p:cNvPr id="17" name="Picture 16" descr="A red and black bicycle&#10;&#10;Description automatically generated with medium confidence">
            <a:extLst>
              <a:ext uri="{FF2B5EF4-FFF2-40B4-BE49-F238E27FC236}">
                <a16:creationId xmlns:a16="http://schemas.microsoft.com/office/drawing/2014/main" id="{1053A560-15A5-45FC-AD88-9DD422462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5349875"/>
            <a:ext cx="2586126" cy="1188720"/>
          </a:xfrm>
          <a:prstGeom prst="rect">
            <a:avLst/>
          </a:prstGeom>
        </p:spPr>
      </p:pic>
      <p:pic>
        <p:nvPicPr>
          <p:cNvPr id="19" name="Picture 18" descr="A close-up of a bicycle&#10;&#10;Description automatically generated">
            <a:extLst>
              <a:ext uri="{FF2B5EF4-FFF2-40B4-BE49-F238E27FC236}">
                <a16:creationId xmlns:a16="http://schemas.microsoft.com/office/drawing/2014/main" id="{823814E3-5D9C-493F-AEE3-3DB236C5FB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14" y="5304473"/>
            <a:ext cx="2586126" cy="1188720"/>
          </a:xfrm>
          <a:prstGeom prst="rect">
            <a:avLst/>
          </a:prstGeom>
        </p:spPr>
      </p:pic>
      <p:pic>
        <p:nvPicPr>
          <p:cNvPr id="21" name="Picture 20" descr="A picture containing blurry, gauge&#10;&#10;Description automatically generated">
            <a:extLst>
              <a:ext uri="{FF2B5EF4-FFF2-40B4-BE49-F238E27FC236}">
                <a16:creationId xmlns:a16="http://schemas.microsoft.com/office/drawing/2014/main" id="{F4579E5C-C78C-45EF-90C5-49AAF481C3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12" y="5266373"/>
            <a:ext cx="2586126" cy="11887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4D53C5-8D0F-49A8-A68E-A0EF5C0E1408}"/>
              </a:ext>
            </a:extLst>
          </p:cNvPr>
          <p:cNvSpPr txBox="1"/>
          <p:nvPr/>
        </p:nvSpPr>
        <p:spPr>
          <a:xfrm>
            <a:off x="1498600" y="215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B801D-5637-4B56-BF87-5EFBCCC82966}"/>
              </a:ext>
            </a:extLst>
          </p:cNvPr>
          <p:cNvSpPr txBox="1"/>
          <p:nvPr/>
        </p:nvSpPr>
        <p:spPr>
          <a:xfrm>
            <a:off x="4888181" y="21163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2F1C67-014F-492A-BA92-6283249102A8}"/>
              </a:ext>
            </a:extLst>
          </p:cNvPr>
          <p:cNvSpPr txBox="1"/>
          <p:nvPr/>
        </p:nvSpPr>
        <p:spPr>
          <a:xfrm>
            <a:off x="8853784" y="21163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54A98-A45F-4A59-A908-224971B77EA9}"/>
              </a:ext>
            </a:extLst>
          </p:cNvPr>
          <p:cNvSpPr txBox="1"/>
          <p:nvPr/>
        </p:nvSpPr>
        <p:spPr>
          <a:xfrm>
            <a:off x="3136988" y="372641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C81138-5BA2-483C-9DF5-B6B48B90E4A1}"/>
              </a:ext>
            </a:extLst>
          </p:cNvPr>
          <p:cNvSpPr txBox="1"/>
          <p:nvPr/>
        </p:nvSpPr>
        <p:spPr>
          <a:xfrm>
            <a:off x="6921588" y="373614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5242FC-718B-42F2-B49B-B327809B5689}"/>
              </a:ext>
            </a:extLst>
          </p:cNvPr>
          <p:cNvSpPr txBox="1"/>
          <p:nvPr/>
        </p:nvSpPr>
        <p:spPr>
          <a:xfrm>
            <a:off x="4037493" y="6453189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0.9180245399475098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6B276B-6B83-4FCF-AC99-6179F5E9EF00}"/>
              </a:ext>
            </a:extLst>
          </p:cNvPr>
          <p:cNvSpPr txBox="1"/>
          <p:nvPr/>
        </p:nvSpPr>
        <p:spPr>
          <a:xfrm>
            <a:off x="684435" y="650367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0.9902632236480713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FEE7FB-7194-4537-B3C0-E49FE0510C5C}"/>
              </a:ext>
            </a:extLst>
          </p:cNvPr>
          <p:cNvSpPr txBox="1"/>
          <p:nvPr/>
        </p:nvSpPr>
        <p:spPr>
          <a:xfrm>
            <a:off x="8813928" y="64131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C997D7-5E98-4909-A41B-E57D0935270B}"/>
              </a:ext>
            </a:extLst>
          </p:cNvPr>
          <p:cNvSpPr txBox="1"/>
          <p:nvPr/>
        </p:nvSpPr>
        <p:spPr>
          <a:xfrm>
            <a:off x="5902198" y="448798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0.890529990196228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91480C-2014-4ADD-92D4-1E3465DD354B}"/>
              </a:ext>
            </a:extLst>
          </p:cNvPr>
          <p:cNvSpPr txBox="1"/>
          <p:nvPr/>
        </p:nvSpPr>
        <p:spPr>
          <a:xfrm>
            <a:off x="2394893" y="445603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0.9500036239624023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377C40-BA98-430D-9DF7-F4D499F57995}"/>
              </a:ext>
            </a:extLst>
          </p:cNvPr>
          <p:cNvSpPr txBox="1"/>
          <p:nvPr/>
        </p:nvSpPr>
        <p:spPr>
          <a:xfrm>
            <a:off x="9855200" y="447952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0.6971022486686707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0B47A9-5DC6-499B-8E43-F5E16D8C455C}"/>
              </a:ext>
            </a:extLst>
          </p:cNvPr>
          <p:cNvSpPr txBox="1"/>
          <p:nvPr/>
        </p:nvSpPr>
        <p:spPr>
          <a:xfrm>
            <a:off x="5984875" y="291465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0.380737841129303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EAF5B2-C413-4A85-B222-768E4730FD6F}"/>
              </a:ext>
            </a:extLst>
          </p:cNvPr>
          <p:cNvSpPr txBox="1"/>
          <p:nvPr/>
        </p:nvSpPr>
        <p:spPr>
          <a:xfrm>
            <a:off x="2552700" y="276808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0.8466160297393799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ACC926-ECF0-4ED1-B5A1-DC1ED86E59D3}"/>
              </a:ext>
            </a:extLst>
          </p:cNvPr>
          <p:cNvSpPr txBox="1"/>
          <p:nvPr/>
        </p:nvSpPr>
        <p:spPr>
          <a:xfrm>
            <a:off x="9797107" y="2948226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0.09340400248765945</a:t>
            </a:r>
          </a:p>
        </p:txBody>
      </p:sp>
    </p:spTree>
    <p:extLst>
      <p:ext uri="{BB962C8B-B14F-4D97-AF65-F5344CB8AC3E}">
        <p14:creationId xmlns:p14="http://schemas.microsoft.com/office/powerpoint/2010/main" val="3768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50C3-FFAF-4EA6-B542-683D8ECF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on LQI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4D567-0E1B-41F1-A7A9-E30CEC8981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3825"/>
                <a:ext cx="9880600" cy="714375"/>
              </a:xfrm>
            </p:spPr>
            <p:txBody>
              <a:bodyPr/>
              <a:lstStyle/>
              <a:p>
                <a:r>
                  <a:rPr lang="en-US" dirty="0"/>
                  <a:t>Center Crop size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=0.9, 0.8,…,0.5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4D567-0E1B-41F1-A7A9-E30CEC898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3825"/>
                <a:ext cx="9880600" cy="714375"/>
              </a:xfrm>
              <a:blipFill>
                <a:blip r:embed="rId2"/>
                <a:stretch>
                  <a:fillRect l="-1111" t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white dog sitt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1BAEE026-CD62-4C1E-A963-713DC9D6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17" y="2184400"/>
            <a:ext cx="1630359" cy="1280160"/>
          </a:xfrm>
          <a:prstGeom prst="rect">
            <a:avLst/>
          </a:prstGeom>
        </p:spPr>
      </p:pic>
      <p:pic>
        <p:nvPicPr>
          <p:cNvPr id="8" name="Picture 7" descr="A white dog sitting on grass&#10;&#10;Description automatically generated with low confidence">
            <a:extLst>
              <a:ext uri="{FF2B5EF4-FFF2-40B4-BE49-F238E27FC236}">
                <a16:creationId xmlns:a16="http://schemas.microsoft.com/office/drawing/2014/main" id="{A2A81473-8353-417B-9BDF-B914654D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95" y="2184400"/>
            <a:ext cx="1630662" cy="1280160"/>
          </a:xfrm>
          <a:prstGeom prst="rect">
            <a:avLst/>
          </a:prstGeom>
        </p:spPr>
      </p:pic>
      <p:pic>
        <p:nvPicPr>
          <p:cNvPr id="10" name="Picture 9" descr="A picture containing mammal, grass, white, lagomorph&#10;&#10;Description automatically generated">
            <a:extLst>
              <a:ext uri="{FF2B5EF4-FFF2-40B4-BE49-F238E27FC236}">
                <a16:creationId xmlns:a16="http://schemas.microsoft.com/office/drawing/2014/main" id="{4A3ED2F8-6A10-4CC6-8D1F-238333118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2184400"/>
            <a:ext cx="1632362" cy="1280160"/>
          </a:xfrm>
          <a:prstGeom prst="rect">
            <a:avLst/>
          </a:prstGeom>
        </p:spPr>
      </p:pic>
      <p:pic>
        <p:nvPicPr>
          <p:cNvPr id="12" name="Picture 11" descr="A picture containing arthropod, invertebrate&#10;&#10;Description automatically generated">
            <a:extLst>
              <a:ext uri="{FF2B5EF4-FFF2-40B4-BE49-F238E27FC236}">
                <a16:creationId xmlns:a16="http://schemas.microsoft.com/office/drawing/2014/main" id="{F2BECFB8-195D-4A43-8CDC-09A2C2881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50" y="3723641"/>
            <a:ext cx="1707291" cy="1280160"/>
          </a:xfrm>
          <a:prstGeom prst="rect">
            <a:avLst/>
          </a:prstGeom>
        </p:spPr>
      </p:pic>
      <p:pic>
        <p:nvPicPr>
          <p:cNvPr id="14" name="Picture 13" descr="A picture containing arthropod, invertebrate&#10;&#10;Description automatically generated">
            <a:extLst>
              <a:ext uri="{FF2B5EF4-FFF2-40B4-BE49-F238E27FC236}">
                <a16:creationId xmlns:a16="http://schemas.microsoft.com/office/drawing/2014/main" id="{C36EE2CB-5C63-4790-AD6F-C1EBB3585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6" y="3738246"/>
            <a:ext cx="1706880" cy="1280160"/>
          </a:xfrm>
          <a:prstGeom prst="rect">
            <a:avLst/>
          </a:prstGeom>
        </p:spPr>
      </p:pic>
      <p:pic>
        <p:nvPicPr>
          <p:cNvPr id="16" name="Picture 15" descr="A close up of a lobster&#10;&#10;Description automatically generated with medium confidence">
            <a:extLst>
              <a:ext uri="{FF2B5EF4-FFF2-40B4-BE49-F238E27FC236}">
                <a16:creationId xmlns:a16="http://schemas.microsoft.com/office/drawing/2014/main" id="{4F9C3013-E6F6-428F-AFE8-32683F1DE7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3723641"/>
            <a:ext cx="1706880" cy="1280160"/>
          </a:xfrm>
          <a:prstGeom prst="rect">
            <a:avLst/>
          </a:prstGeom>
        </p:spPr>
      </p:pic>
      <p:pic>
        <p:nvPicPr>
          <p:cNvPr id="18" name="Picture 17" descr="A picture containing bicycle, transport&#10;&#10;Description automatically generated">
            <a:extLst>
              <a:ext uri="{FF2B5EF4-FFF2-40B4-BE49-F238E27FC236}">
                <a16:creationId xmlns:a16="http://schemas.microsoft.com/office/drawing/2014/main" id="{69C2D056-F39D-4242-9621-A6796D4FCF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00" y="5173982"/>
            <a:ext cx="2784190" cy="1280160"/>
          </a:xfrm>
          <a:prstGeom prst="rect">
            <a:avLst/>
          </a:prstGeom>
        </p:spPr>
      </p:pic>
      <p:pic>
        <p:nvPicPr>
          <p:cNvPr id="20" name="Picture 19" descr="A red and black bicycle&#10;&#10;Description automatically generated with medium confidence">
            <a:extLst>
              <a:ext uri="{FF2B5EF4-FFF2-40B4-BE49-F238E27FC236}">
                <a16:creationId xmlns:a16="http://schemas.microsoft.com/office/drawing/2014/main" id="{B7C8827D-1A70-43AB-8AA9-B8271E7191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059" y="5214623"/>
            <a:ext cx="2783133" cy="1280160"/>
          </a:xfrm>
          <a:prstGeom prst="rect">
            <a:avLst/>
          </a:prstGeom>
        </p:spPr>
      </p:pic>
      <p:pic>
        <p:nvPicPr>
          <p:cNvPr id="22" name="Picture 21" descr="A close-up of a bicycle&#10;&#10;Description automatically generated with medium confidence">
            <a:extLst>
              <a:ext uri="{FF2B5EF4-FFF2-40B4-BE49-F238E27FC236}">
                <a16:creationId xmlns:a16="http://schemas.microsoft.com/office/drawing/2014/main" id="{0F575A7B-C6B9-4A27-88AA-1B77B4682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12" y="5193032"/>
            <a:ext cx="2781233" cy="1280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77CD94-FAFF-4598-9526-BBA757ABE62A}"/>
              </a:ext>
            </a:extLst>
          </p:cNvPr>
          <p:cNvSpPr txBox="1"/>
          <p:nvPr/>
        </p:nvSpPr>
        <p:spPr>
          <a:xfrm>
            <a:off x="1929752" y="18295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FECFD-FB65-49CC-B172-87545F4DB6DE}"/>
              </a:ext>
            </a:extLst>
          </p:cNvPr>
          <p:cNvSpPr txBox="1"/>
          <p:nvPr/>
        </p:nvSpPr>
        <p:spPr>
          <a:xfrm>
            <a:off x="4967273" y="176319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F2A521-102E-4995-A6D4-4735102EA8F0}"/>
              </a:ext>
            </a:extLst>
          </p:cNvPr>
          <p:cNvSpPr txBox="1"/>
          <p:nvPr/>
        </p:nvSpPr>
        <p:spPr>
          <a:xfrm>
            <a:off x="8502213" y="17406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9C3DD-B384-4417-AB7A-E9E53A3BB0AD}"/>
              </a:ext>
            </a:extLst>
          </p:cNvPr>
          <p:cNvSpPr txBox="1"/>
          <p:nvPr/>
        </p:nvSpPr>
        <p:spPr>
          <a:xfrm>
            <a:off x="3495318" y="33587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EE3349-ABD0-4934-8FC9-7D795D3C5771}"/>
              </a:ext>
            </a:extLst>
          </p:cNvPr>
          <p:cNvSpPr txBox="1"/>
          <p:nvPr/>
        </p:nvSpPr>
        <p:spPr>
          <a:xfrm>
            <a:off x="6915219" y="336891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584321-83A1-4243-B869-9EFC54DB9161}"/>
              </a:ext>
            </a:extLst>
          </p:cNvPr>
          <p:cNvSpPr txBox="1"/>
          <p:nvPr/>
        </p:nvSpPr>
        <p:spPr>
          <a:xfrm>
            <a:off x="7858125" y="648335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0.4965883493423462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6DEE4D-222B-4737-97E9-4F9812713F2B}"/>
              </a:ext>
            </a:extLst>
          </p:cNvPr>
          <p:cNvSpPr txBox="1"/>
          <p:nvPr/>
        </p:nvSpPr>
        <p:spPr>
          <a:xfrm>
            <a:off x="4323186" y="6454142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0.9590523838996887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95E521-8F04-4A19-83B4-8C54037D8E78}"/>
              </a:ext>
            </a:extLst>
          </p:cNvPr>
          <p:cNvSpPr txBox="1"/>
          <p:nvPr/>
        </p:nvSpPr>
        <p:spPr>
          <a:xfrm>
            <a:off x="964744" y="6508117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0.9870456457138062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8BAC11-775C-4448-B07C-CC44178354DA}"/>
              </a:ext>
            </a:extLst>
          </p:cNvPr>
          <p:cNvSpPr txBox="1"/>
          <p:nvPr/>
        </p:nvSpPr>
        <p:spPr>
          <a:xfrm>
            <a:off x="9565005" y="414655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0.9582024216651917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7F3EF4-FCD9-4F59-A377-968D6FC583B9}"/>
              </a:ext>
            </a:extLst>
          </p:cNvPr>
          <p:cNvSpPr txBox="1"/>
          <p:nvPr/>
        </p:nvSpPr>
        <p:spPr>
          <a:xfrm>
            <a:off x="6096000" y="419100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0.9784582257270813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6E8D7-44F3-4550-847E-B2C637589FE5}"/>
              </a:ext>
            </a:extLst>
          </p:cNvPr>
          <p:cNvSpPr txBox="1"/>
          <p:nvPr/>
        </p:nvSpPr>
        <p:spPr>
          <a:xfrm>
            <a:off x="2895776" y="4179055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0.9646803736686707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5DE128-BC3F-40C5-B5E3-1FCA4A132149}"/>
              </a:ext>
            </a:extLst>
          </p:cNvPr>
          <p:cNvSpPr txBox="1"/>
          <p:nvPr/>
        </p:nvSpPr>
        <p:spPr>
          <a:xfrm>
            <a:off x="9565005" y="2647554"/>
            <a:ext cx="231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0.028830636292696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3C0C3C-E90A-4F5D-A173-740DF75C4015}"/>
              </a:ext>
            </a:extLst>
          </p:cNvPr>
          <p:cNvSpPr txBox="1"/>
          <p:nvPr/>
        </p:nvSpPr>
        <p:spPr>
          <a:xfrm>
            <a:off x="6030066" y="254881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0.45336005091667175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66E684-8CDF-42D9-9F4E-4EAD9CFF5814}"/>
              </a:ext>
            </a:extLst>
          </p:cNvPr>
          <p:cNvSpPr txBox="1"/>
          <p:nvPr/>
        </p:nvSpPr>
        <p:spPr>
          <a:xfrm>
            <a:off x="2970294" y="264755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0.6499349474906921</a:t>
            </a:r>
          </a:p>
        </p:txBody>
      </p:sp>
    </p:spTree>
    <p:extLst>
      <p:ext uri="{BB962C8B-B14F-4D97-AF65-F5344CB8AC3E}">
        <p14:creationId xmlns:p14="http://schemas.microsoft.com/office/powerpoint/2010/main" val="166559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C128-6A43-4633-92F1-394D208B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on LOI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5AD3C-E63F-43CA-B3DF-4E216331E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375"/>
            <a:ext cx="10388600" cy="581025"/>
          </a:xfrm>
        </p:spPr>
        <p:txBody>
          <a:bodyPr/>
          <a:lstStyle/>
          <a:p>
            <a:r>
              <a:rPr lang="en-US" dirty="0"/>
              <a:t>Grayscale and binary</a:t>
            </a:r>
          </a:p>
        </p:txBody>
      </p:sp>
      <p:pic>
        <p:nvPicPr>
          <p:cNvPr id="5" name="Picture 4" descr="A white dog sitting on grass&#10;&#10;Description automatically generated with low confidence">
            <a:extLst>
              <a:ext uri="{FF2B5EF4-FFF2-40B4-BE49-F238E27FC236}">
                <a16:creationId xmlns:a16="http://schemas.microsoft.com/office/drawing/2014/main" id="{EB4572B7-33CC-4B38-B85A-E7D695F31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76" y="1930400"/>
            <a:ext cx="1864683" cy="1463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732BF9-8519-4A10-8EFD-9AC019F26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48" y="1930400"/>
            <a:ext cx="1864682" cy="1463040"/>
          </a:xfrm>
          <a:prstGeom prst="rect">
            <a:avLst/>
          </a:prstGeom>
        </p:spPr>
      </p:pic>
      <p:pic>
        <p:nvPicPr>
          <p:cNvPr id="9" name="Picture 8" descr="A picture containing arthropod, invertebrate, outdoor, crayfish&#10;&#10;Description automatically generated">
            <a:extLst>
              <a:ext uri="{FF2B5EF4-FFF2-40B4-BE49-F238E27FC236}">
                <a16:creationId xmlns:a16="http://schemas.microsoft.com/office/drawing/2014/main" id="{03587CDF-AAEC-47EA-97A2-C810A90D9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56" y="3687762"/>
            <a:ext cx="1950720" cy="1463040"/>
          </a:xfrm>
          <a:prstGeom prst="rect">
            <a:avLst/>
          </a:prstGeom>
        </p:spPr>
      </p:pic>
      <p:pic>
        <p:nvPicPr>
          <p:cNvPr id="11" name="Picture 10" descr="A black and white image of a mountain&#10;&#10;Description automatically generated with low confidence">
            <a:extLst>
              <a:ext uri="{FF2B5EF4-FFF2-40B4-BE49-F238E27FC236}">
                <a16:creationId xmlns:a16="http://schemas.microsoft.com/office/drawing/2014/main" id="{4E39098D-8E1B-49DA-8EEC-28F02D9F1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60" y="3658870"/>
            <a:ext cx="1950720" cy="1463040"/>
          </a:xfrm>
          <a:prstGeom prst="rect">
            <a:avLst/>
          </a:prstGeom>
        </p:spPr>
      </p:pic>
      <p:pic>
        <p:nvPicPr>
          <p:cNvPr id="13" name="Picture 12" descr="A black and white bicycle&#10;&#10;Description automatically generated with medium confidence">
            <a:extLst>
              <a:ext uri="{FF2B5EF4-FFF2-40B4-BE49-F238E27FC236}">
                <a16:creationId xmlns:a16="http://schemas.microsoft.com/office/drawing/2014/main" id="{BD0C9D7E-E347-4142-9D92-62C94521E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54" y="5266054"/>
            <a:ext cx="3182925" cy="1463040"/>
          </a:xfrm>
          <a:prstGeom prst="rect">
            <a:avLst/>
          </a:prstGeom>
        </p:spPr>
      </p:pic>
      <p:pic>
        <p:nvPicPr>
          <p:cNvPr id="15" name="Picture 14" descr="A black and white bicycle&#10;&#10;Description automatically generated with low confidence">
            <a:extLst>
              <a:ext uri="{FF2B5EF4-FFF2-40B4-BE49-F238E27FC236}">
                <a16:creationId xmlns:a16="http://schemas.microsoft.com/office/drawing/2014/main" id="{65C9774D-E11F-43F3-9A20-07C2B1D58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5266054"/>
            <a:ext cx="3182925" cy="1463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2AE03A-493F-4728-9DB5-8E9BA3D9973D}"/>
              </a:ext>
            </a:extLst>
          </p:cNvPr>
          <p:cNvSpPr txBox="1"/>
          <p:nvPr/>
        </p:nvSpPr>
        <p:spPr>
          <a:xfrm>
            <a:off x="4187747" y="587375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0.9997569918632507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10EEC-DD7A-4A51-8D93-D8B304F4D410}"/>
              </a:ext>
            </a:extLst>
          </p:cNvPr>
          <p:cNvSpPr txBox="1"/>
          <p:nvPr/>
        </p:nvSpPr>
        <p:spPr>
          <a:xfrm>
            <a:off x="9309100" y="587375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0.991424560546875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7A6140-F107-4068-823C-291186C9A643}"/>
              </a:ext>
            </a:extLst>
          </p:cNvPr>
          <p:cNvSpPr txBox="1"/>
          <p:nvPr/>
        </p:nvSpPr>
        <p:spPr>
          <a:xfrm>
            <a:off x="8559800" y="412115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0.18149273097515106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FB7248-9804-432C-BFCA-D227356D7035}"/>
              </a:ext>
            </a:extLst>
          </p:cNvPr>
          <p:cNvSpPr txBox="1"/>
          <p:nvPr/>
        </p:nvSpPr>
        <p:spPr>
          <a:xfrm>
            <a:off x="3600450" y="414655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0.7709838151931763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88CBAB-B8D8-435D-9D4E-C5D185D54042}"/>
              </a:ext>
            </a:extLst>
          </p:cNvPr>
          <p:cNvSpPr txBox="1"/>
          <p:nvPr/>
        </p:nvSpPr>
        <p:spPr>
          <a:xfrm>
            <a:off x="3600450" y="2363589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0.8207725882530212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8D7E8-17AE-4798-B187-2F3DD9E84A50}"/>
              </a:ext>
            </a:extLst>
          </p:cNvPr>
          <p:cNvSpPr txBox="1"/>
          <p:nvPr/>
        </p:nvSpPr>
        <p:spPr>
          <a:xfrm>
            <a:off x="8483600" y="24997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4259800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840</Words>
  <Application>Microsoft Office PowerPoint</Application>
  <PresentationFormat>Widescreen</PresentationFormat>
  <Paragraphs>176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Office Theme</vt:lpstr>
      <vt:lpstr>A study on object detection with deep neural network trained with low quality images</vt:lpstr>
      <vt:lpstr>Benefits and Applications</vt:lpstr>
      <vt:lpstr>Core Idea</vt:lpstr>
      <vt:lpstr>Low-quality images(LQI) </vt:lpstr>
      <vt:lpstr>PowerPoint Presentation</vt:lpstr>
      <vt:lpstr>Pretrained model on LQI</vt:lpstr>
      <vt:lpstr>Predictions on LQI</vt:lpstr>
      <vt:lpstr>Predictions on LQI</vt:lpstr>
      <vt:lpstr>Predictions on LOI</vt:lpstr>
      <vt:lpstr>Conclusion</vt:lpstr>
      <vt:lpstr>Experiment: Pretrained VS Poorly-trained</vt:lpstr>
      <vt:lpstr>Experiment: Network</vt:lpstr>
      <vt:lpstr>Experiment Setup: Dataset</vt:lpstr>
      <vt:lpstr>Experiment Setup: Dataset</vt:lpstr>
      <vt:lpstr>Experiment Setup: Dataset</vt:lpstr>
      <vt:lpstr>Experiment: Training Setups</vt:lpstr>
      <vt:lpstr>Experiment: Comparisons</vt:lpstr>
      <vt:lpstr>Future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on object detection with deep neural network trained with low quality images</dc:title>
  <dc:creator>Bian Yiming</dc:creator>
  <cp:lastModifiedBy>Bian Yiming</cp:lastModifiedBy>
  <cp:revision>4</cp:revision>
  <dcterms:created xsi:type="dcterms:W3CDTF">2022-03-11T14:24:41Z</dcterms:created>
  <dcterms:modified xsi:type="dcterms:W3CDTF">2022-03-25T23:07:23Z</dcterms:modified>
</cp:coreProperties>
</file>